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6" r:id="rId3"/>
    <p:sldId id="388" r:id="rId4"/>
    <p:sldId id="391" r:id="rId5"/>
    <p:sldId id="389" r:id="rId6"/>
    <p:sldId id="415" r:id="rId7"/>
    <p:sldId id="390" r:id="rId8"/>
    <p:sldId id="392" r:id="rId9"/>
    <p:sldId id="394" r:id="rId10"/>
    <p:sldId id="393" r:id="rId11"/>
    <p:sldId id="402" r:id="rId12"/>
    <p:sldId id="403" r:id="rId13"/>
    <p:sldId id="404" r:id="rId14"/>
    <p:sldId id="396" r:id="rId15"/>
    <p:sldId id="405" r:id="rId16"/>
    <p:sldId id="406" r:id="rId17"/>
    <p:sldId id="409" r:id="rId18"/>
    <p:sldId id="410" r:id="rId19"/>
    <p:sldId id="411" r:id="rId20"/>
    <p:sldId id="412" r:id="rId21"/>
    <p:sldId id="397" r:id="rId22"/>
    <p:sldId id="413" r:id="rId23"/>
    <p:sldId id="414" r:id="rId24"/>
    <p:sldId id="373" r:id="rId25"/>
    <p:sldId id="344" r:id="rId26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5" autoAdjust="0"/>
  </p:normalViewPr>
  <p:slideViewPr>
    <p:cSldViewPr>
      <p:cViewPr>
        <p:scale>
          <a:sx n="66" d="100"/>
          <a:sy n="66" d="100"/>
        </p:scale>
        <p:origin x="-82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B8DBFE-B4F9-44F2-9EB0-92DC4EC0F484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bca@cin.ufpe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unes.ufes.br/downloads/2/riedsonb-Apostila%20-%20Cuminato.pdf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67070" y="4459984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Aula </a:t>
            </a:r>
            <a:r>
              <a:rPr lang="pt-BR" sz="2800" b="1" dirty="0" smtClean="0"/>
              <a:t>19 </a:t>
            </a:r>
            <a:r>
              <a:rPr lang="pt-BR" sz="2800" b="1" dirty="0"/>
              <a:t>– Interpolação – Parte 2</a:t>
            </a:r>
          </a:p>
          <a:p>
            <a:r>
              <a:rPr lang="pt-BR" sz="2800" b="1" dirty="0"/>
              <a:t>Diferenças e Polinômio Interpolador de Newton</a:t>
            </a:r>
            <a:endParaRPr lang="pt-BR" sz="2800" b="1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4989295" y="5555569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</a:rPr>
              <a:t>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  <a:hlinkClick r:id="rId2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9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187624" y="6476521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03/07/2014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Exemplo 5.3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08720"/>
          </a:xfrm>
        </p:spPr>
        <p:txBody>
          <a:bodyPr/>
          <a:lstStyle/>
          <a:p>
            <a:r>
              <a:rPr lang="pt-BR" dirty="0" smtClean="0"/>
              <a:t>Determine todas as diferenças simples e divididas relativas à</a:t>
            </a:r>
            <a:r>
              <a:rPr lang="pt-BR" baseline="0" dirty="0" smtClean="0"/>
              <a:t> tabela 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953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3861048"/>
            <a:ext cx="8153400" cy="1108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Solução: </a:t>
            </a:r>
          </a:p>
          <a:p>
            <a:pPr lvl="1"/>
            <a:r>
              <a:rPr lang="pt-BR" dirty="0" smtClean="0"/>
              <a:t>Verificar se a tabela é de pontos equidistantes.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4" y="5157192"/>
            <a:ext cx="837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Solução (cont.):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33330"/>
            <a:ext cx="401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74" y="2708920"/>
            <a:ext cx="2981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2462"/>
            <a:ext cx="129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66" y="2723227"/>
            <a:ext cx="2686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1343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73" y="3433192"/>
            <a:ext cx="2762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35" y="3461766"/>
            <a:ext cx="2981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1285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66" y="4027043"/>
            <a:ext cx="27241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50" y="4150414"/>
            <a:ext cx="3152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53" y="4869160"/>
            <a:ext cx="72485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 flipV="1">
            <a:off x="5844403" y="2853340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6876256" y="2853340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3275856" y="5517232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6876255" y="5517232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904460" y="243335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1,099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834203" y="240690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0,154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980696" y="544057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1,099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653799" y="549042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-0,021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5904460" y="4299577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5926029" y="394229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0,154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053097" y="391014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-0,021</a:t>
            </a:r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7031945" y="4266693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5198581" y="5517232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5862408" y="549042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0,154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5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5.3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470270"/>
            <a:ext cx="8153400" cy="4495800"/>
          </a:xfrm>
        </p:spPr>
        <p:txBody>
          <a:bodyPr/>
          <a:lstStyle/>
          <a:p>
            <a:r>
              <a:rPr lang="pt-BR" dirty="0" smtClean="0"/>
              <a:t>Solução (cont.):</a:t>
            </a:r>
          </a:p>
          <a:p>
            <a:pPr lvl="1"/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5734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1009"/>
            <a:ext cx="1257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99" y="2502421"/>
            <a:ext cx="29241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08" y="2492896"/>
            <a:ext cx="2390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83" y="2510242"/>
            <a:ext cx="1038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" y="3289738"/>
            <a:ext cx="1314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33" y="3213538"/>
            <a:ext cx="2962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328" y="3140968"/>
            <a:ext cx="2286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54" y="3289738"/>
            <a:ext cx="1076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7383"/>
            <a:ext cx="1781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34" y="3956525"/>
            <a:ext cx="2876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70" y="3861048"/>
            <a:ext cx="22955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516" y="4075526"/>
            <a:ext cx="1200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5" y="4869160"/>
            <a:ext cx="7800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ector reto 19"/>
          <p:cNvCxnSpPr/>
          <p:nvPr/>
        </p:nvCxnSpPr>
        <p:spPr>
          <a:xfrm flipV="1">
            <a:off x="3032622" y="5591348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6020955" y="2584778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561634" y="20965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1,099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6716231" y="4030964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743546" y="360541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0,308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712992" y="55146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1,099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7037253" y="5580447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7732606" y="550379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-0,042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7353271" y="2677402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7380586" y="225184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0,308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8024709" y="4146407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8029654" y="376964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-0,042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 flipV="1">
            <a:off x="4954276" y="5514694"/>
            <a:ext cx="661987" cy="2160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5728993" y="549842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0,308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9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</a:t>
            </a:r>
            <a:r>
              <a:rPr lang="pt-BR" baseline="0" dirty="0" smtClean="0"/>
              <a:t> das Diferenças (</a:t>
            </a:r>
            <a:r>
              <a:rPr lang="pt-BR" baseline="0" dirty="0" err="1" smtClean="0"/>
              <a:t>Prop</a:t>
            </a:r>
            <a:r>
              <a:rPr lang="pt-BR" baseline="0" dirty="0" smtClean="0"/>
              <a:t>.</a:t>
            </a:r>
            <a:r>
              <a:rPr lang="pt-BR" dirty="0" smtClean="0"/>
              <a:t> 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Propriedade 1: Em tabelas de pontos equidistantes, temos seguinte a relação entre diferenças divididas e diferenças simples: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65" y="3140968"/>
            <a:ext cx="5286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8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</a:t>
            </a:r>
            <a:r>
              <a:rPr lang="pt-BR" baseline="0" dirty="0" smtClean="0"/>
              <a:t> das Diferenças (</a:t>
            </a:r>
            <a:r>
              <a:rPr lang="pt-BR" baseline="0" dirty="0" err="1" smtClean="0"/>
              <a:t>Prop</a:t>
            </a:r>
            <a:r>
              <a:rPr lang="pt-BR" baseline="0" dirty="0" smtClean="0"/>
              <a:t>.</a:t>
            </a:r>
            <a:r>
              <a:rPr lang="pt-BR" dirty="0" smtClean="0"/>
              <a:t> 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Prova por Indução:</a:t>
            </a:r>
          </a:p>
          <a:p>
            <a:pPr lvl="1"/>
            <a:r>
              <a:rPr lang="pt-BR" dirty="0" smtClean="0"/>
              <a:t>Para o caso de n=1: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54" y="3009447"/>
            <a:ext cx="1295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68" y="2847974"/>
            <a:ext cx="24765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43212"/>
            <a:ext cx="2543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40" y="4005064"/>
            <a:ext cx="28003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93" y="4027743"/>
            <a:ext cx="16573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8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</a:t>
            </a:r>
            <a:r>
              <a:rPr lang="pt-BR" baseline="0" dirty="0" smtClean="0"/>
              <a:t> das Diferenças (</a:t>
            </a:r>
            <a:r>
              <a:rPr lang="pt-BR" baseline="0" dirty="0" err="1" smtClean="0"/>
              <a:t>Prop</a:t>
            </a:r>
            <a:r>
              <a:rPr lang="pt-BR" baseline="0" dirty="0" smtClean="0"/>
              <a:t>.</a:t>
            </a:r>
            <a:r>
              <a:rPr lang="pt-BR" dirty="0" smtClean="0"/>
              <a:t> 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14702"/>
          </a:xfrm>
        </p:spPr>
        <p:txBody>
          <a:bodyPr/>
          <a:lstStyle/>
          <a:p>
            <a:r>
              <a:rPr lang="pt-BR" dirty="0" smtClean="0"/>
              <a:t>Prova por Indução: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348880"/>
            <a:ext cx="81629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271636"/>
            <a:ext cx="5038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20212" y="3231888"/>
            <a:ext cx="8153400" cy="1061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 smtClean="0"/>
              <a:t>Se a proposição é verdadeira para (n-1), então ela é verdadeira para n.</a:t>
            </a:r>
            <a:endParaRPr lang="pt-B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54037"/>
            <a:ext cx="1504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3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</a:t>
            </a:r>
            <a:r>
              <a:rPr lang="pt-BR" baseline="0" dirty="0" smtClean="0"/>
              <a:t> das Diferenças (</a:t>
            </a:r>
            <a:r>
              <a:rPr lang="pt-BR" baseline="0" dirty="0" err="1" smtClean="0"/>
              <a:t>Prop</a:t>
            </a:r>
            <a:r>
              <a:rPr lang="pt-BR" baseline="0" dirty="0" smtClean="0"/>
              <a:t>.</a:t>
            </a:r>
            <a:r>
              <a:rPr lang="pt-BR" dirty="0" smtClean="0"/>
              <a:t> 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Propriedade 2: As diferenças divididas também podem ser escritas como: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97967"/>
            <a:ext cx="5467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</a:t>
            </a:r>
            <a:r>
              <a:rPr lang="pt-BR" baseline="0" dirty="0" smtClean="0"/>
              <a:t> das Diferenças (</a:t>
            </a:r>
            <a:r>
              <a:rPr lang="pt-BR" baseline="0" dirty="0" err="1" smtClean="0"/>
              <a:t>Prop</a:t>
            </a:r>
            <a:r>
              <a:rPr lang="pt-BR" baseline="0" dirty="0" smtClean="0"/>
              <a:t>.</a:t>
            </a:r>
            <a:r>
              <a:rPr lang="pt-BR" dirty="0" smtClean="0"/>
              <a:t> 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Prova por indução:</a:t>
            </a:r>
          </a:p>
          <a:p>
            <a:pPr lvl="1"/>
            <a:r>
              <a:rPr lang="pt-BR" dirty="0" smtClean="0"/>
              <a:t>Para o caso n=1: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19425"/>
            <a:ext cx="3638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48000"/>
            <a:ext cx="2095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1314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03" y="4067438"/>
            <a:ext cx="16097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2" y="3994868"/>
            <a:ext cx="3095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6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</a:t>
            </a:r>
            <a:r>
              <a:rPr lang="pt-BR" baseline="0" dirty="0" smtClean="0"/>
              <a:t> das Diferenças (</a:t>
            </a:r>
            <a:r>
              <a:rPr lang="pt-BR" baseline="0" dirty="0" err="1" smtClean="0"/>
              <a:t>Prop</a:t>
            </a:r>
            <a:r>
              <a:rPr lang="pt-BR" baseline="0" dirty="0" smtClean="0"/>
              <a:t>.</a:t>
            </a:r>
            <a:r>
              <a:rPr lang="pt-BR" dirty="0" smtClean="0"/>
              <a:t> 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Indução:</a:t>
            </a:r>
          </a:p>
          <a:p>
            <a:pPr marL="365760" lvl="1" indent="0">
              <a:buNone/>
            </a:pP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20212" y="2165882"/>
            <a:ext cx="8153400" cy="1061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 smtClean="0"/>
              <a:t>Se a proposição é verdadeira para (n-1), então ela é verdadeira para n.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7090"/>
            <a:ext cx="7896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9" y="5085156"/>
            <a:ext cx="7896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9" y="5607383"/>
            <a:ext cx="238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3504208" y="4130030"/>
            <a:ext cx="419720" cy="936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78993"/>
            <a:ext cx="241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99618"/>
            <a:ext cx="2590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Propriedades</a:t>
            </a:r>
            <a:r>
              <a:rPr lang="pt-BR" baseline="0" dirty="0" smtClean="0"/>
              <a:t> das Diferenças (</a:t>
            </a:r>
            <a:r>
              <a:rPr lang="pt-BR" baseline="0" dirty="0" err="1" smtClean="0"/>
              <a:t>Prop</a:t>
            </a:r>
            <a:r>
              <a:rPr lang="pt-BR" baseline="0" dirty="0" smtClean="0"/>
              <a:t>.</a:t>
            </a:r>
            <a:r>
              <a:rPr lang="pt-BR" dirty="0" smtClean="0"/>
              <a:t> 2)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20212" y="2165882"/>
            <a:ext cx="8153400" cy="1061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2" y="1578868"/>
            <a:ext cx="7896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79" y="3037554"/>
            <a:ext cx="2425145" cy="11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10" y="3295423"/>
            <a:ext cx="251114" cy="31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3535"/>
            <a:ext cx="2599993" cy="139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724" y="3451286"/>
            <a:ext cx="276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40" y="4797152"/>
            <a:ext cx="2664484" cy="149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04" y="2951223"/>
            <a:ext cx="3381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-16387" y="2971096"/>
            <a:ext cx="3004211" cy="1538024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6516216" y="2971095"/>
            <a:ext cx="963266" cy="1345677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7607333" y="2838460"/>
            <a:ext cx="963266" cy="1345677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6034582" y="4797152"/>
            <a:ext cx="2777141" cy="1497683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7504" y="297109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547143" y="274420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7607333" y="26692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147240" y="47971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4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18808" y="4556081"/>
            <a:ext cx="4945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Termo referente ao segundo somatório quando j=0, multiplicado por 1/(xn-x0)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Termo referente ao </a:t>
            </a:r>
            <a:r>
              <a:rPr lang="pt-BR" dirty="0" err="1" smtClean="0"/>
              <a:t>produtório</a:t>
            </a:r>
            <a:r>
              <a:rPr lang="pt-BR" dirty="0" smtClean="0"/>
              <a:t> do primeiro somatório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Termo referente ao </a:t>
            </a:r>
            <a:r>
              <a:rPr lang="pt-BR" dirty="0" err="1" smtClean="0"/>
              <a:t>produtório</a:t>
            </a:r>
            <a:r>
              <a:rPr lang="pt-BR" dirty="0" smtClean="0"/>
              <a:t> do segundo somatório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Termo referente ao primeiro somatório quando j=n, multiplicado por 1/(xn-x0)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6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7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vimos na última aula?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Conceito de Interpolação</a:t>
            </a:r>
          </a:p>
          <a:p>
            <a:r>
              <a:rPr lang="pt-BR" dirty="0" smtClean="0"/>
              <a:t>Diferenças</a:t>
            </a:r>
            <a:r>
              <a:rPr lang="pt-BR" baseline="0" dirty="0" smtClean="0"/>
              <a:t> entre Interpolação e Ajustamento</a:t>
            </a:r>
          </a:p>
          <a:p>
            <a:r>
              <a:rPr lang="pt-BR" baseline="0" dirty="0" smtClean="0"/>
              <a:t>Como encontrar o polinômio</a:t>
            </a:r>
            <a:r>
              <a:rPr lang="pt-BR" dirty="0" smtClean="0"/>
              <a:t> interpolador através da resolução de um sistema de equações.</a:t>
            </a:r>
            <a:endParaRPr lang="pt-BR" baseline="0" dirty="0" smtClean="0"/>
          </a:p>
          <a:p>
            <a:r>
              <a:rPr lang="pt-BR" baseline="0" dirty="0" smtClean="0"/>
              <a:t>Polinômio Interpolador de </a:t>
            </a:r>
            <a:r>
              <a:rPr lang="pt-BR" baseline="0" dirty="0" err="1" smtClean="0"/>
              <a:t>Lagrange</a:t>
            </a:r>
            <a:endParaRPr lang="pt-B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28" y="4237115"/>
            <a:ext cx="4143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16" y="5046740"/>
            <a:ext cx="3487581" cy="10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/>
              <a:t>Propriedades das Diferenças (</a:t>
            </a:r>
            <a:r>
              <a:rPr lang="pt-BR" dirty="0" err="1"/>
              <a:t>Prop</a:t>
            </a:r>
            <a:r>
              <a:rPr lang="pt-BR" dirty="0"/>
              <a:t>. 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3265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Mas..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786931" cy="11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51528"/>
            <a:ext cx="4041290" cy="107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1919486" cy="112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8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/>
              <a:t>Propriedades das Diferenças (</a:t>
            </a:r>
            <a:r>
              <a:rPr lang="pt-BR" dirty="0" err="1"/>
              <a:t>Prop</a:t>
            </a:r>
            <a:r>
              <a:rPr lang="pt-BR" dirty="0"/>
              <a:t>. 2)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3265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Assim..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133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03" y="2060848"/>
            <a:ext cx="16097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26193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3" y="2117997"/>
            <a:ext cx="2352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/>
          <p:cNvSpPr/>
          <p:nvPr/>
        </p:nvSpPr>
        <p:spPr>
          <a:xfrm>
            <a:off x="2224336" y="2810148"/>
            <a:ext cx="1734707" cy="1111284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913032" y="307099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948264" y="2700023"/>
            <a:ext cx="1734707" cy="1111284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636960" y="296087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3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843553" y="2700023"/>
            <a:ext cx="1734707" cy="1111284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4629631" y="35049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18808" y="4005064"/>
            <a:ext cx="4945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Notar que o termo (x0-xn) entrou no </a:t>
            </a:r>
            <a:r>
              <a:rPr lang="pt-BR" dirty="0" err="1" smtClean="0"/>
              <a:t>produtório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Notar que os termos (</a:t>
            </a:r>
            <a:r>
              <a:rPr lang="pt-BR" dirty="0" err="1" smtClean="0"/>
              <a:t>xj-xn</a:t>
            </a:r>
            <a:r>
              <a:rPr lang="pt-BR" dirty="0" smtClean="0"/>
              <a:t>)(xj-x0) entraram no </a:t>
            </a:r>
            <a:r>
              <a:rPr lang="pt-BR" dirty="0" err="1" smtClean="0"/>
              <a:t>produtório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Notar que o termo (xn-x0) entrou no </a:t>
            </a:r>
            <a:r>
              <a:rPr lang="pt-BR" smtClean="0"/>
              <a:t>produtório.</a:t>
            </a:r>
            <a:endParaRPr lang="pt-BR" dirty="0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37" y="5222838"/>
            <a:ext cx="5228004" cy="147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1763688" y="5661248"/>
            <a:ext cx="132800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9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9" grpId="0" animBg="1"/>
      <p:bldP spid="20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Propriedades das Diferenças (</a:t>
            </a:r>
            <a:r>
              <a:rPr lang="pt-BR" dirty="0" err="1"/>
              <a:t>Prop</a:t>
            </a:r>
            <a:r>
              <a:rPr lang="pt-BR" dirty="0"/>
              <a:t>. </a:t>
            </a:r>
            <a:r>
              <a:rPr lang="pt-BR" dirty="0" smtClean="0"/>
              <a:t>3)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286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0163"/>
            <a:ext cx="7324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9" y="4263848"/>
            <a:ext cx="6610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7400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30" y="5949280"/>
            <a:ext cx="6477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 Silva, </a:t>
            </a:r>
            <a:r>
              <a:rPr kumimoji="0" lang="pt-BR" sz="2900" b="1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Zanoni</a:t>
            </a:r>
            <a:r>
              <a:rPr kumimoji="0" lang="pt-BR" sz="29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Santos, José Dias. Métodos Numéricos, 3ª Edição. Universitária, Recife, 2010.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Ruggiero, Márcia; Lopes, Vera. Cálculo Numérico – Aspectos Teóricos e Computacionais, 2ª Edição. Pearson.  São Paulo, 1996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[3]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Kiusalaas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Jaan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Python. 2ª edição. 2010.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[4]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Cuminato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José Alberto. Apostila USP. </a:t>
            </a:r>
            <a:r>
              <a:rPr lang="pt-BR" dirty="0">
                <a:hlinkClick r:id="rId2"/>
              </a:rPr>
              <a:t>http://www.ceunes.ufes.br/downloads/2/riedsonb-Apostila%20-%20Cuminato.pdf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Inconveniente </a:t>
            </a:r>
            <a:r>
              <a:rPr lang="pt-BR" dirty="0" smtClean="0"/>
              <a:t>de </a:t>
            </a:r>
            <a:r>
              <a:rPr lang="pt-BR" dirty="0" err="1" smtClean="0"/>
              <a:t>Lagrange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“O método </a:t>
            </a:r>
            <a:r>
              <a:rPr lang="pt-BR" dirty="0"/>
              <a:t>de </a:t>
            </a:r>
            <a:r>
              <a:rPr lang="pt-BR" dirty="0" err="1"/>
              <a:t>Lagrange</a:t>
            </a:r>
            <a:r>
              <a:rPr lang="pt-BR" dirty="0"/>
              <a:t> para </a:t>
            </a:r>
            <a:r>
              <a:rPr lang="pt-BR" dirty="0" smtClean="0"/>
              <a:t>determinação </a:t>
            </a:r>
            <a:r>
              <a:rPr lang="pt-BR" dirty="0"/>
              <a:t>do </a:t>
            </a:r>
            <a:r>
              <a:rPr lang="pt-BR" dirty="0" smtClean="0"/>
              <a:t>polinômio </a:t>
            </a:r>
            <a:r>
              <a:rPr lang="pt-BR" dirty="0"/>
              <a:t>de </a:t>
            </a:r>
            <a:r>
              <a:rPr lang="pt-BR" dirty="0" smtClean="0"/>
              <a:t>interpolação </a:t>
            </a:r>
            <a:r>
              <a:rPr lang="pt-BR" dirty="0"/>
              <a:t>de uma </a:t>
            </a:r>
            <a:r>
              <a:rPr lang="pt-BR" dirty="0" smtClean="0"/>
              <a:t>fun</a:t>
            </a:r>
            <a:r>
              <a:rPr lang="pt-BR" dirty="0"/>
              <a:t>çã</a:t>
            </a:r>
            <a:r>
              <a:rPr lang="pt-BR" dirty="0" smtClean="0"/>
              <a:t>o </a:t>
            </a:r>
            <a:r>
              <a:rPr lang="pt-BR" dirty="0"/>
              <a:t>y = </a:t>
            </a:r>
            <a:r>
              <a:rPr lang="pt-BR" dirty="0" smtClean="0"/>
              <a:t>f(x) sobre </a:t>
            </a:r>
            <a:r>
              <a:rPr lang="pt-BR" dirty="0"/>
              <a:t>um conjunto de pontos x0, x1, . . . , </a:t>
            </a:r>
            <a:r>
              <a:rPr lang="pt-BR" dirty="0" err="1"/>
              <a:t>xn</a:t>
            </a:r>
            <a:r>
              <a:rPr lang="pt-BR" dirty="0"/>
              <a:t> possui um inconveniente. Sempre que se deseja passar </a:t>
            </a:r>
            <a:r>
              <a:rPr lang="pt-BR" dirty="0" smtClean="0"/>
              <a:t>de um polin</a:t>
            </a:r>
            <a:r>
              <a:rPr lang="pt-BR" dirty="0"/>
              <a:t>ô</a:t>
            </a:r>
            <a:r>
              <a:rPr lang="pt-BR" dirty="0" smtClean="0"/>
              <a:t>mio </a:t>
            </a:r>
            <a:r>
              <a:rPr lang="pt-BR" dirty="0"/>
              <a:t>de grau p (</a:t>
            </a:r>
            <a:r>
              <a:rPr lang="pt-BR" dirty="0" smtClean="0"/>
              <a:t>construído </a:t>
            </a:r>
            <a:r>
              <a:rPr lang="pt-BR" dirty="0"/>
              <a:t>sobre p + 1 pontos) para um </a:t>
            </a:r>
            <a:r>
              <a:rPr lang="pt-BR" dirty="0" smtClean="0"/>
              <a:t>polin</a:t>
            </a:r>
            <a:r>
              <a:rPr lang="pt-BR" dirty="0"/>
              <a:t>ô</a:t>
            </a:r>
            <a:r>
              <a:rPr lang="pt-BR" dirty="0" smtClean="0"/>
              <a:t>mio </a:t>
            </a:r>
            <a:r>
              <a:rPr lang="pt-BR" dirty="0"/>
              <a:t>de grau p + 1 (</a:t>
            </a:r>
            <a:r>
              <a:rPr lang="pt-BR" dirty="0" smtClean="0"/>
              <a:t>construído</a:t>
            </a:r>
            <a:r>
              <a:rPr lang="pt-BR" dirty="0"/>
              <a:t> </a:t>
            </a:r>
            <a:r>
              <a:rPr lang="pt-BR" dirty="0" smtClean="0"/>
              <a:t>sobre </a:t>
            </a:r>
            <a:r>
              <a:rPr lang="pt-BR" dirty="0"/>
              <a:t>p + 2 pontos) todo o trabalho tem que ser praticamente refeito. Seria interessante se </a:t>
            </a:r>
            <a:r>
              <a:rPr lang="pt-BR" dirty="0" smtClean="0"/>
              <a:t>houvesse possibilidade </a:t>
            </a:r>
            <a:r>
              <a:rPr lang="pt-BR" dirty="0"/>
              <a:t>de, conhecido o </a:t>
            </a:r>
            <a:r>
              <a:rPr lang="pt-BR" dirty="0" smtClean="0"/>
              <a:t>polin</a:t>
            </a:r>
            <a:r>
              <a:rPr lang="pt-BR" dirty="0"/>
              <a:t>ô</a:t>
            </a:r>
            <a:r>
              <a:rPr lang="pt-BR" dirty="0" smtClean="0"/>
              <a:t>mio </a:t>
            </a:r>
            <a:r>
              <a:rPr lang="pt-BR" dirty="0"/>
              <a:t>de grau p, passar-se para o de grau p + 1 apenas </a:t>
            </a:r>
            <a:r>
              <a:rPr lang="pt-BR" dirty="0" smtClean="0"/>
              <a:t>acrescentando-se</a:t>
            </a:r>
            <a:r>
              <a:rPr lang="pt-BR" dirty="0"/>
              <a:t> </a:t>
            </a:r>
            <a:r>
              <a:rPr lang="pt-BR" dirty="0" smtClean="0"/>
              <a:t>mais </a:t>
            </a:r>
            <a:r>
              <a:rPr lang="pt-BR" dirty="0"/>
              <a:t>um termo ao de grau p</a:t>
            </a:r>
            <a:r>
              <a:rPr lang="pt-BR" dirty="0" smtClean="0"/>
              <a:t>.” [4]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1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Polinômio</a:t>
            </a:r>
            <a:r>
              <a:rPr kumimoji="0" lang="pt-BR" sz="2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Interpolador de Newton</a:t>
            </a:r>
            <a:endParaRPr lang="pt-BR" sz="29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78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Polinômio Interpolador de Newton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r>
              <a:rPr lang="pt-BR" dirty="0" smtClean="0"/>
              <a:t>Dado o tabelamento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Definimos o Polinômio Interpolador de Newton por: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Mas quem são?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33" y="2492896"/>
            <a:ext cx="5819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8382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02" y="5877272"/>
            <a:ext cx="752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69" y="5877272"/>
            <a:ext cx="1181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77272"/>
            <a:ext cx="1581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9" y="6309320"/>
            <a:ext cx="2343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4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diferença é um operador que serve de base para a definição do polinômio de Newton</a:t>
            </a:r>
          </a:p>
          <a:p>
            <a:r>
              <a:rPr lang="pt-BR" dirty="0" smtClean="0"/>
              <a:t>Temos duas formas mais comuns para a Diferença:</a:t>
            </a:r>
          </a:p>
          <a:p>
            <a:pPr lvl="1"/>
            <a:r>
              <a:rPr lang="pt-BR" dirty="0" smtClean="0"/>
              <a:t>Diferença Dividida</a:t>
            </a:r>
          </a:p>
          <a:p>
            <a:pPr lvl="1"/>
            <a:r>
              <a:rPr lang="pt-BR" dirty="0" smtClean="0"/>
              <a:t>Diferença Simples</a:t>
            </a:r>
          </a:p>
        </p:txBody>
      </p:sp>
    </p:spTree>
    <p:extLst>
      <p:ext uri="{BB962C8B-B14F-4D97-AF65-F5344CB8AC3E}">
        <p14:creationId xmlns:p14="http://schemas.microsoft.com/office/powerpoint/2010/main" val="18266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Diferença Dividida (Definição</a:t>
            </a:r>
            <a:r>
              <a:rPr lang="pt-BR" baseline="0" dirty="0" smtClean="0"/>
              <a:t> 5.2)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8" y="5655543"/>
            <a:ext cx="7391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5152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72014"/>
            <a:ext cx="4248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1" y="3341916"/>
            <a:ext cx="8486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8" y="4437112"/>
            <a:ext cx="2828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Tabela de Pontos Equidistantes (Definição 5.3)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3429000"/>
            <a:ext cx="8153400" cy="1730896"/>
          </a:xfrm>
        </p:spPr>
        <p:txBody>
          <a:bodyPr/>
          <a:lstStyle/>
          <a:p>
            <a:r>
              <a:rPr lang="pt-BR" dirty="0" smtClean="0"/>
              <a:t>Exemplo: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334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5953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4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 Simples (Definição 5.4)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661248"/>
            <a:ext cx="8153400" cy="434752"/>
          </a:xfrm>
        </p:spPr>
        <p:txBody>
          <a:bodyPr>
            <a:normAutofit fontScale="92500" lnSpcReduction="20000"/>
          </a:bodyPr>
          <a:lstStyle/>
          <a:p>
            <a:pPr lvl="0"/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61445"/>
            <a:ext cx="8334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09913"/>
            <a:ext cx="4905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04" y="3708629"/>
            <a:ext cx="5048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71850"/>
            <a:ext cx="22955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6810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80" y="4955120"/>
            <a:ext cx="6838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5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3499</TotalTime>
  <Words>649</Words>
  <Application>Microsoft Office PowerPoint</Application>
  <PresentationFormat>Apresentação na tela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Tema do Office</vt:lpstr>
      <vt:lpstr>Mediano</vt:lpstr>
      <vt:lpstr>Apresentação do PowerPoint</vt:lpstr>
      <vt:lpstr>O que vimos na última aula?</vt:lpstr>
      <vt:lpstr>Inconveniente de Lagrange</vt:lpstr>
      <vt:lpstr>E hoje?</vt:lpstr>
      <vt:lpstr>Polinômio Interpolador de Newton</vt:lpstr>
      <vt:lpstr>Diferença</vt:lpstr>
      <vt:lpstr>Diferença Dividida (Definição 5.2)</vt:lpstr>
      <vt:lpstr>Tabela de Pontos Equidistantes (Definição 5.3)</vt:lpstr>
      <vt:lpstr>Diferença Simples (Definição 5.4)</vt:lpstr>
      <vt:lpstr>Exemplo 5.3</vt:lpstr>
      <vt:lpstr>Exemplo 5.3</vt:lpstr>
      <vt:lpstr>Exemplo 5.3</vt:lpstr>
      <vt:lpstr>Propriedades das Diferenças (Prop. 1)</vt:lpstr>
      <vt:lpstr>Propriedades das Diferenças (Prop. 1)</vt:lpstr>
      <vt:lpstr>Propriedades das Diferenças (Prop. 1)</vt:lpstr>
      <vt:lpstr>Propriedades das Diferenças (Prop. 2)</vt:lpstr>
      <vt:lpstr>Propriedades das Diferenças (Prop. 2)</vt:lpstr>
      <vt:lpstr>Propriedades das Diferenças (Prop. 2)</vt:lpstr>
      <vt:lpstr>Propriedades das Diferenças (Prop. 2)</vt:lpstr>
      <vt:lpstr>Propriedades das Diferenças (Prop. 2)</vt:lpstr>
      <vt:lpstr>Propriedades das Diferenças (Prop. 2)</vt:lpstr>
      <vt:lpstr>Propriedades das Diferenças (Prop. 3)</vt:lpstr>
      <vt:lpstr>Bibliografia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Guilherme</cp:lastModifiedBy>
  <cp:revision>168</cp:revision>
  <cp:lastPrinted>2014-01-08T23:31:01Z</cp:lastPrinted>
  <dcterms:created xsi:type="dcterms:W3CDTF">2013-05-23T18:15:36Z</dcterms:created>
  <dcterms:modified xsi:type="dcterms:W3CDTF">2014-07-02T20:38:34Z</dcterms:modified>
</cp:coreProperties>
</file>